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72" r:id="rId3"/>
    <p:sldId id="271" r:id="rId4"/>
    <p:sldId id="268" r:id="rId5"/>
    <p:sldId id="259" r:id="rId6"/>
    <p:sldId id="269" r:id="rId7"/>
    <p:sldId id="270" r:id="rId8"/>
    <p:sldId id="258" r:id="rId9"/>
    <p:sldId id="273" r:id="rId10"/>
    <p:sldId id="290" r:id="rId11"/>
    <p:sldId id="291" r:id="rId12"/>
    <p:sldId id="277" r:id="rId13"/>
    <p:sldId id="260" r:id="rId14"/>
    <p:sldId id="276" r:id="rId15"/>
    <p:sldId id="263" r:id="rId16"/>
    <p:sldId id="264" r:id="rId17"/>
    <p:sldId id="278" r:id="rId18"/>
    <p:sldId id="294" r:id="rId19"/>
    <p:sldId id="279" r:id="rId20"/>
    <p:sldId id="261" r:id="rId21"/>
    <p:sldId id="267" r:id="rId22"/>
    <p:sldId id="274" r:id="rId23"/>
    <p:sldId id="275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93" r:id="rId32"/>
    <p:sldId id="287" r:id="rId33"/>
    <p:sldId id="295" r:id="rId34"/>
    <p:sldId id="296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1358"/>
  </p:normalViewPr>
  <p:slideViewPr>
    <p:cSldViewPr snapToGrid="0" snapToObjects="1">
      <p:cViewPr varScale="1">
        <p:scale>
          <a:sx n="93" d="100"/>
          <a:sy n="93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66FB0-6E03-444A-98C4-68339347DC23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89864-BE0B-564F-92EC-88F67C0E9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9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Not</a:t>
            </a:r>
            <a:r>
              <a:rPr lang="en-US" dirty="0"/>
              <a:t> a thorough review of how to workup someone with suspected PE. Not a complete review of all recent literature on this topic. Not covering Age adjusted and pregnancy adjusted d-dimer. </a:t>
            </a:r>
          </a:p>
          <a:p>
            <a:r>
              <a:rPr lang="en-US" b="1" dirty="0"/>
              <a:t>IS</a:t>
            </a:r>
            <a:r>
              <a:rPr lang="en-US" dirty="0"/>
              <a:t>” The point is to get to the article in question and why I think we should pay attention to it…has the potential to reduce the number of CTPA’s we do </a:t>
            </a:r>
          </a:p>
          <a:p>
            <a:endParaRPr lang="en-US" dirty="0"/>
          </a:p>
          <a:p>
            <a:r>
              <a:rPr lang="en-US" dirty="0"/>
              <a:t>Three approaches to the workup of PE: each one based on a star wars character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89864-BE0B-564F-92EC-88F67C0E98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36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.... what do you think happens next?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89864-BE0B-564F-92EC-88F67C0E98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5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B06C9-8BC8-204F-8A04-7A22E1248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903A3-A90C-E748-A738-5297F037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D92CC-FC89-1D49-A1BB-2BC62363C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58AE2-F73C-7C41-937A-81C01190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1C5E7-473A-2A4B-B83F-7A19260C9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EDEE-7FA1-4043-AC55-4240CB1B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22954-4572-934D-A6A1-7DD4083D7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CF4D2-D37C-8243-8230-51A5E71E8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71933-BCEF-5843-B9BC-FE7F99860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71491-571D-684E-9D7C-200C619D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5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3AF3CF-83C5-6849-8D33-25B2F76D0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924AB-56F4-5348-ADE9-E6CFC2656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317D2-3414-E74B-9E73-B834194F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EC24B-8C27-BC4E-95ED-F78ABE80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0DE1C-343D-8B4D-BD98-618E6B49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2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BF4AA-04C0-F948-AAE0-8EFED6A09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F6DAE-A278-0C42-B769-F755D0AC0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67F61-0203-3B42-8D5B-C1F2A895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AE56C-6C75-D446-93AA-25DD9246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6264D-701F-384A-9E4C-02C4FEF7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8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B3D5C-7342-DD46-9455-4D8FBA6A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6C7EC-95A8-4741-A3D3-A25FD242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7E102-6CE8-6E40-B2F8-95364AA5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12DE4-16DC-E944-A322-A0ABEB7A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71B73-2A3F-8A4D-8B69-C8299BBF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69CA-3899-C548-93EB-19906B2F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E1E5-C97D-864A-B93A-5CA017577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A93E2-9CB8-B84F-BF84-16D9DA729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DD11B-118A-4B48-8FFA-32BA24745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81934-FD4F-B541-AF59-7D450905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E8D77-B9F7-4541-BAB1-DBA89CE4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437E-0A4D-9341-8C4F-49527252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81951-EC57-ED40-A289-D0D4EEC43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B4888-35C4-1E45-8729-6269185F2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FB1C2-B096-4F49-A17F-9D6923AFA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23491-0596-7F4F-BCA0-1DA8C53F0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C3464-D456-C341-821E-CF466B59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F6A81-6751-D34C-98B3-313A6E526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A949E-4ABD-AE49-B3B3-F495C26A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7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1162A-3A1C-B849-9889-211D257E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73A07-F703-2648-A439-966C8ECE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B1044-CA33-BF42-90C7-11DDA7AF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32F81-35BA-CA4D-9BDF-C8C2378C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0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22294-3417-034B-BE4C-378D57D3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E3525-C8CE-8242-9B2F-EF8EF318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695C0-9861-424F-93EA-C82B2181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B994-4EAD-0F45-AD6D-CCD57282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13E0E-0D9C-0247-91AA-CEF8FF94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2BB4E-7197-BE4A-934A-E1C3A61CC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849F8-DFED-2649-AB89-ADF95FFB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8720C-D1FB-1B4E-8F61-42AFABAD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6F24F-F64D-1043-85D1-9E87B1C0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6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94B2A-FEC8-644D-B1C5-1A7E44CC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425C0D-F5D9-EE45-A154-10B6895CF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FE90A-9169-8C4D-8549-8CA79AA68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F7CC7-DF7A-D64F-A0E6-F56FA1AD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91850-36F9-8046-B600-3EBEDDC5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C7242-1AAB-2645-BBD5-78A5874A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6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BFF1B-49D6-DC43-AE68-2AC52373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2BF2E-B639-0649-A5FD-DE4E5DFC4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55ED2-E3CD-E14B-9C16-1D08E99CC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2091E-BA40-7447-B4C3-0D06170F74D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1F5DB-70AA-264A-B24D-260157531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069F8-42F0-2B41-B346-5168B0B98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592A0-F3B7-7942-9B38-B053BAEF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5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5F0A1-36E4-854B-8F1E-63D7769BF9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87FD3-47DD-624A-BEAC-65F6260A0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>
                <a:solidFill>
                  <a:srgbClr val="FFC000"/>
                </a:solidFill>
              </a:rPr>
              <a:t>A Star Wars themed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ECB45-EFAF-EA47-B578-E31C52BA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53956"/>
            <a:ext cx="12192000" cy="579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360D9-0AF7-044C-8CC5-565B158D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5745"/>
            <a:ext cx="12192000" cy="18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9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6A182-0E2F-394E-BC83-FA398DA2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And the d-dimer is???????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D9097-3B0C-204D-9404-E08745FD4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7300" b="1" dirty="0"/>
              <a:t>750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Han Solo Star Wars blaster sells for $550K at auction - CNET">
            <a:extLst>
              <a:ext uri="{FF2B5EF4-FFF2-40B4-BE49-F238E27FC236}">
                <a16:creationId xmlns:a16="http://schemas.microsoft.com/office/drawing/2014/main" id="{12BC61A0-B38D-154B-BADB-83277E62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792" y="0"/>
            <a:ext cx="2786208" cy="23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7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948AE-5484-964F-82C8-B4DEF90B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753" y="-7518573"/>
            <a:ext cx="7575364" cy="1882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6D183-D18C-3D4F-A303-13AE506D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7" y="563562"/>
            <a:ext cx="5590033" cy="38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diation - Wikipedia">
            <a:extLst>
              <a:ext uri="{FF2B5EF4-FFF2-40B4-BE49-F238E27FC236}">
                <a16:creationId xmlns:a16="http://schemas.microsoft.com/office/drawing/2014/main" id="{773A5569-BD13-C845-8420-72AA1143B8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6353"/>
            <a:ext cx="49729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34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D2695-D4A9-FB4C-8981-5BC46E09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motorcycle, gold, sitting, man&#10;&#10;Description automatically generated">
            <a:extLst>
              <a:ext uri="{FF2B5EF4-FFF2-40B4-BE49-F238E27FC236}">
                <a16:creationId xmlns:a16="http://schemas.microsoft.com/office/drawing/2014/main" id="{8CF87395-1A4C-6747-A2C6-5D37800D2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421" y="0"/>
            <a:ext cx="8061157" cy="6858000"/>
          </a:xfrm>
        </p:spPr>
      </p:pic>
    </p:spTree>
    <p:extLst>
      <p:ext uri="{BB962C8B-B14F-4D97-AF65-F5344CB8AC3E}">
        <p14:creationId xmlns:p14="http://schemas.microsoft.com/office/powerpoint/2010/main" val="377715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74FA7-7528-C04D-8AC7-FDC14AC43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C-3PO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6024E-37CD-2F4B-9EE7-574BD1488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Protocol Droid</a:t>
            </a:r>
          </a:p>
          <a:p>
            <a:r>
              <a:rPr lang="en-US" dirty="0"/>
              <a:t>Familiar, reliable and safe. </a:t>
            </a:r>
          </a:p>
          <a:p>
            <a:r>
              <a:rPr lang="en-US" dirty="0"/>
              <a:t>Intellectual and cautious. </a:t>
            </a:r>
          </a:p>
          <a:p>
            <a:r>
              <a:rPr lang="en-US" dirty="0"/>
              <a:t>Though not fool-proof</a:t>
            </a:r>
          </a:p>
          <a:p>
            <a:endParaRPr lang="en-US" dirty="0"/>
          </a:p>
          <a:p>
            <a:r>
              <a:rPr lang="en-US" dirty="0"/>
              <a:t>Evaluates “risk” . . . . Makes recommendations based on odds</a:t>
            </a:r>
          </a:p>
        </p:txBody>
      </p:sp>
      <p:pic>
        <p:nvPicPr>
          <p:cNvPr id="4" name="Content Placeholder 6" descr="A picture containing motorcycle, gold, sitting, man&#10;&#10;Description automatically generated">
            <a:extLst>
              <a:ext uri="{FF2B5EF4-FFF2-40B4-BE49-F238E27FC236}">
                <a16:creationId xmlns:a16="http://schemas.microsoft.com/office/drawing/2014/main" id="{559E6D2D-A557-454F-98CE-1131BD756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04" y="0"/>
            <a:ext cx="2732596" cy="23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7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6A48-C714-9E49-838B-7210E7F4E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igure 1: Approach to diagnosis of pulmonary embolism (based on the American College of Physicians 2016 clinical guideline).">
            <a:extLst>
              <a:ext uri="{FF2B5EF4-FFF2-40B4-BE49-F238E27FC236}">
                <a16:creationId xmlns:a16="http://schemas.microsoft.com/office/drawing/2014/main" id="{BF64EC51-FAF8-4647-A161-C4EB4DD471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388" y="272617"/>
            <a:ext cx="7179224" cy="63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6" descr="A picture containing motorcycle, gold, sitting, man&#10;&#10;Description automatically generated">
            <a:extLst>
              <a:ext uri="{FF2B5EF4-FFF2-40B4-BE49-F238E27FC236}">
                <a16:creationId xmlns:a16="http://schemas.microsoft.com/office/drawing/2014/main" id="{F0727A52-8225-9942-87DB-A7DBAF23A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404" y="0"/>
            <a:ext cx="2732596" cy="23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4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6A182-0E2F-394E-BC83-FA398DA2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C3-PO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D9097-3B0C-204D-9404-E08745FD4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“I have a patient with SOB and Chest pain….</a:t>
            </a:r>
            <a:r>
              <a:rPr lang="en-US" dirty="0" err="1"/>
              <a:t>i</a:t>
            </a:r>
            <a:r>
              <a:rPr lang="en-US" dirty="0"/>
              <a:t> think it might be a PE and have reasonably excluded other things. The Wells score puts them at low-</a:t>
            </a:r>
            <a:r>
              <a:rPr lang="en-US" dirty="0" err="1"/>
              <a:t>ish</a:t>
            </a:r>
            <a:r>
              <a:rPr lang="en-US" dirty="0"/>
              <a:t> risk so I will send the d-dimer and if its less than 500, then I’ve reasonably ruled out PE”</a:t>
            </a:r>
          </a:p>
        </p:txBody>
      </p:sp>
      <p:pic>
        <p:nvPicPr>
          <p:cNvPr id="4" name="Content Placeholder 6" descr="A picture containing motorcycle, gold, sitting, man&#10;&#10;Description automatically generated">
            <a:extLst>
              <a:ext uri="{FF2B5EF4-FFF2-40B4-BE49-F238E27FC236}">
                <a16:creationId xmlns:a16="http://schemas.microsoft.com/office/drawing/2014/main" id="{AFBFF10A-E0DB-034E-B9F4-F6F78571C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04" y="0"/>
            <a:ext cx="2732596" cy="23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2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6A182-0E2F-394E-BC83-FA398DA2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And the d-dimer is???????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D9097-3B0C-204D-9404-E08745FD4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9900" b="1" dirty="0"/>
              <a:t>750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6" descr="A picture containing motorcycle, gold, sitting, man&#10;&#10;Description automatically generated">
            <a:extLst>
              <a:ext uri="{FF2B5EF4-FFF2-40B4-BE49-F238E27FC236}">
                <a16:creationId xmlns:a16="http://schemas.microsoft.com/office/drawing/2014/main" id="{7DFEE95E-51AB-B549-9BCA-123B2A534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04" y="0"/>
            <a:ext cx="2732596" cy="23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12F9-F87B-1E49-BEA2-46A1F808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C-3PO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C68D6-4C97-5248-8A64-2D4BC37ED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“good heavens”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“If I use the Fagan nomogram, the post test probability is still low, however I haven’t yet managed to rule out PE…”</a:t>
            </a:r>
          </a:p>
        </p:txBody>
      </p:sp>
      <p:pic>
        <p:nvPicPr>
          <p:cNvPr id="4" name="Content Placeholder 6" descr="A picture containing motorcycle, gold, sitting, man&#10;&#10;Description automatically generated">
            <a:extLst>
              <a:ext uri="{FF2B5EF4-FFF2-40B4-BE49-F238E27FC236}">
                <a16:creationId xmlns:a16="http://schemas.microsoft.com/office/drawing/2014/main" id="{2D328518-E957-D342-AC34-985711C6F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04" y="0"/>
            <a:ext cx="2732596" cy="23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1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948AE-5484-964F-82C8-B4DEF90B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753" y="-7518573"/>
            <a:ext cx="7575364" cy="1882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6D183-D18C-3D4F-A303-13AE506D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7" y="563562"/>
            <a:ext cx="5590033" cy="38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diation - Wikipedia">
            <a:extLst>
              <a:ext uri="{FF2B5EF4-FFF2-40B4-BE49-F238E27FC236}">
                <a16:creationId xmlns:a16="http://schemas.microsoft.com/office/drawing/2014/main" id="{773A5569-BD13-C845-8420-72AA1143B8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6353"/>
            <a:ext cx="49729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83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E850-1A03-4244-8B7A-3FD9B925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6FF97C58-D4B3-6541-BC25-377C701A28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536060" cy="707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76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FD30-2574-5B43-996A-7BD754A6D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 Long Time Ago in a Galaxy Far, Far Away… | Level Up">
            <a:extLst>
              <a:ext uri="{FF2B5EF4-FFF2-40B4-BE49-F238E27FC236}">
                <a16:creationId xmlns:a16="http://schemas.microsoft.com/office/drawing/2014/main" id="{1383822C-5699-C641-BD56-ECB244E760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162" y="0"/>
            <a:ext cx="13208323" cy="74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67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D02CA-3663-E845-A041-D9472B44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Yoda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82FE7-F426-AC49-9CBC-AD22BADF5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Jedi Master</a:t>
            </a:r>
          </a:p>
          <a:p>
            <a:r>
              <a:rPr lang="en-US" dirty="0"/>
              <a:t>Demonstrates equipoise and adaptability</a:t>
            </a:r>
          </a:p>
          <a:p>
            <a:r>
              <a:rPr lang="en-US" dirty="0"/>
              <a:t>His  intelligence, wisdom and skills excel that  of most Jedi masters. </a:t>
            </a:r>
          </a:p>
          <a:p>
            <a:r>
              <a:rPr lang="en-US" dirty="0"/>
              <a:t>Just seems to have the right answer!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4ED9BF30-1285-0448-A335-E59DC024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4" y="-17837"/>
            <a:ext cx="3264976" cy="1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47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38C7-7139-C646-AC1C-F0A3EF04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FAE8D6-C58C-8941-B35B-D1542FCB1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42" y="220005"/>
            <a:ext cx="10918916" cy="64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01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3626-ABE8-594E-9B6C-05265C74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did this study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04C57-3267-EA41-AB8D-9115C2B56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Prospective study</a:t>
            </a:r>
          </a:p>
          <a:p>
            <a:r>
              <a:rPr lang="en-US" dirty="0"/>
              <a:t>Enrolled patients with suspected PE</a:t>
            </a:r>
          </a:p>
          <a:p>
            <a:r>
              <a:rPr lang="en-US" dirty="0"/>
              <a:t>Three groups:</a:t>
            </a:r>
          </a:p>
          <a:p>
            <a:pPr lvl="1"/>
            <a:r>
              <a:rPr lang="en-US" dirty="0"/>
              <a:t>Low Risk Wells? D-dimer threshold increased to from 500 to 1000. </a:t>
            </a:r>
          </a:p>
          <a:p>
            <a:pPr lvl="1"/>
            <a:r>
              <a:rPr lang="en-US" dirty="0"/>
              <a:t>Medium Risk Wells?  D-dimer threshold kept at 500. </a:t>
            </a:r>
          </a:p>
          <a:p>
            <a:pPr lvl="1"/>
            <a:r>
              <a:rPr lang="en-US" dirty="0"/>
              <a:t>High Risk Wells? CTPA</a:t>
            </a:r>
          </a:p>
          <a:p>
            <a:endParaRPr lang="en-US" dirty="0"/>
          </a:p>
          <a:p>
            <a:r>
              <a:rPr lang="en-US" dirty="0"/>
              <a:t>How many had VTE at 90 days if you were discharged from ED without imaging being done. </a:t>
            </a:r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C73F5CF5-29CA-0947-8923-DDBEA353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4" y="-17837"/>
            <a:ext cx="3264976" cy="1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4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E22D-36EB-9040-A173-277869C81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D1921-B5B7-A94C-9206-B94B25C00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 &lt;18</a:t>
            </a:r>
          </a:p>
          <a:p>
            <a:r>
              <a:rPr lang="en-US" dirty="0" err="1"/>
              <a:t>Anticoags</a:t>
            </a:r>
            <a:r>
              <a:rPr lang="en-US" dirty="0"/>
              <a:t> within 24 hours</a:t>
            </a:r>
          </a:p>
          <a:p>
            <a:r>
              <a:rPr lang="en-US" dirty="0"/>
              <a:t>Had major surgery within 21 days</a:t>
            </a:r>
          </a:p>
          <a:p>
            <a:r>
              <a:rPr lang="en-US" dirty="0"/>
              <a:t>Had chest imaging done for other reasons</a:t>
            </a:r>
          </a:p>
          <a:p>
            <a:r>
              <a:rPr lang="en-US" dirty="0"/>
              <a:t>Pregnant</a:t>
            </a:r>
          </a:p>
          <a:p>
            <a:r>
              <a:rPr lang="en-US" dirty="0"/>
              <a:t>Geographically isolated</a:t>
            </a:r>
          </a:p>
          <a:p>
            <a:r>
              <a:rPr lang="en-US" dirty="0"/>
              <a:t>On going anticoagulant need</a:t>
            </a:r>
          </a:p>
          <a:p>
            <a:endParaRPr lang="en-US" dirty="0"/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82F08514-C692-0243-8620-03F63BDE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4" y="-17837"/>
            <a:ext cx="3264976" cy="1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61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74BD6-5987-5443-AC98-D2BF2AD04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Brief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A1011-2EA0-CE4E-858C-2A304CBD9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Recruited when they presented to ED</a:t>
            </a:r>
          </a:p>
          <a:p>
            <a:r>
              <a:rPr lang="en-US" dirty="0"/>
              <a:t>Those with high wells scores got a CTPA. </a:t>
            </a:r>
          </a:p>
          <a:p>
            <a:r>
              <a:rPr lang="en-US" dirty="0"/>
              <a:t>Those with low wells and d-dimer &lt;1000: NOT scanned and discharged immediately. No </a:t>
            </a:r>
            <a:r>
              <a:rPr lang="en-US" dirty="0" err="1"/>
              <a:t>anticoags</a:t>
            </a:r>
            <a:endParaRPr lang="en-US" dirty="0"/>
          </a:p>
          <a:p>
            <a:r>
              <a:rPr lang="en-US" dirty="0"/>
              <a:t>Those with medium wells, and d-dimer &lt;500: NOT scanned and discharged immediately. No </a:t>
            </a:r>
            <a:r>
              <a:rPr lang="en-US" dirty="0" err="1"/>
              <a:t>anticoags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Follow up at 90 days</a:t>
            </a:r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2300331E-BDE4-144D-8405-41965ED4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4" y="-17837"/>
            <a:ext cx="3264976" cy="1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582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1E7F-552C-DD47-B0BC-0F96A311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90 day 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6F267-1927-E348-A906-21F1EB177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outcome = </a:t>
            </a:r>
          </a:p>
          <a:p>
            <a:pPr lvl="1"/>
            <a:r>
              <a:rPr lang="en-US" dirty="0"/>
              <a:t>Symptomatic, objectively verified venous thromboembolism (included PE or DVT</a:t>
            </a:r>
          </a:p>
          <a:p>
            <a:pPr lvl="1"/>
            <a:endParaRPr lang="en-US" dirty="0"/>
          </a:p>
          <a:p>
            <a:r>
              <a:rPr lang="en-US" dirty="0"/>
              <a:t>Follow up investigators blinded to d-dimer, diagnostic imaging, anticoagulant use. </a:t>
            </a:r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4F60C6BE-0EBB-4D41-BB12-2C6683976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4" y="-17837"/>
            <a:ext cx="3264976" cy="1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02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4F934-6BF6-A049-9916-D7094E0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Results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F30D5-25E9-F447-A65A-C3824F3FD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79C351A3-E36D-9F40-835D-A542F06C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4" y="17969"/>
            <a:ext cx="3264976" cy="1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87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C976-292F-2848-B7FA-A2C5B4B0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55A07B-3668-B849-B4FD-C29B98F79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599" y="0"/>
            <a:ext cx="8651699" cy="6768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E9EE4-B603-1B4F-B6DD-EA8A7A6FBCC9}"/>
              </a:ext>
            </a:extLst>
          </p:cNvPr>
          <p:cNvSpPr txBox="1"/>
          <p:nvPr/>
        </p:nvSpPr>
        <p:spPr>
          <a:xfrm>
            <a:off x="4248063" y="1038578"/>
            <a:ext cx="71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C51A8-3A29-C145-AC75-B4C95286A410}"/>
              </a:ext>
            </a:extLst>
          </p:cNvPr>
          <p:cNvSpPr txBox="1"/>
          <p:nvPr/>
        </p:nvSpPr>
        <p:spPr>
          <a:xfrm>
            <a:off x="7588338" y="1038578"/>
            <a:ext cx="71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DAA5D-F950-0842-AFB1-FDE22F35B33E}"/>
              </a:ext>
            </a:extLst>
          </p:cNvPr>
          <p:cNvSpPr txBox="1"/>
          <p:nvPr/>
        </p:nvSpPr>
        <p:spPr>
          <a:xfrm>
            <a:off x="10175699" y="1027906"/>
            <a:ext cx="71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1940471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37DB-DE04-D44A-AE33-C2324613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85B205-8FEA-9640-9B7D-0D36610C2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2926" y="0"/>
            <a:ext cx="8766148" cy="68580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A4004835-1C73-914C-A9CD-DB294F82156F}"/>
              </a:ext>
            </a:extLst>
          </p:cNvPr>
          <p:cNvSpPr/>
          <p:nvPr/>
        </p:nvSpPr>
        <p:spPr>
          <a:xfrm>
            <a:off x="1105786" y="0"/>
            <a:ext cx="4685415" cy="7536874"/>
          </a:xfrm>
          <a:prstGeom prst="frame">
            <a:avLst/>
          </a:prstGeom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26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C976-292F-2848-B7FA-A2C5B4B0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55A07B-3668-B849-B4FD-C29B98F79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150" y="0"/>
            <a:ext cx="8651699" cy="6768464"/>
          </a:xfrm>
          <a:prstGeom prst="rect">
            <a:avLst/>
          </a:prstGeom>
        </p:spPr>
      </p:pic>
      <p:sp>
        <p:nvSpPr>
          <p:cNvPr id="3" name="Doughnut 2">
            <a:extLst>
              <a:ext uri="{FF2B5EF4-FFF2-40B4-BE49-F238E27FC236}">
                <a16:creationId xmlns:a16="http://schemas.microsoft.com/office/drawing/2014/main" id="{3149F807-BC58-8547-9787-A8057E2611C4}"/>
              </a:ext>
            </a:extLst>
          </p:cNvPr>
          <p:cNvSpPr/>
          <p:nvPr/>
        </p:nvSpPr>
        <p:spPr>
          <a:xfrm>
            <a:off x="1254642" y="5961247"/>
            <a:ext cx="2509284" cy="106325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ACC9B34-54F0-804D-8F30-E51C8C152A1C}"/>
              </a:ext>
            </a:extLst>
          </p:cNvPr>
          <p:cNvSpPr/>
          <p:nvPr/>
        </p:nvSpPr>
        <p:spPr>
          <a:xfrm>
            <a:off x="658368" y="3340608"/>
            <a:ext cx="1450848" cy="88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2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BF7B-9E07-234F-B253-0AD3E659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tar Wars | Wookieepedia | Fandom">
            <a:extLst>
              <a:ext uri="{FF2B5EF4-FFF2-40B4-BE49-F238E27FC236}">
                <a16:creationId xmlns:a16="http://schemas.microsoft.com/office/drawing/2014/main" id="{7C0D7410-7858-A441-B35B-D554A357C5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65" y="-292839"/>
            <a:ext cx="13133018" cy="738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706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9F46-453A-0044-B976-ABFB8136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08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If Wells ”Low Risk” AND d-dimer &lt;1000 then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79D9E-E4C8-B84C-BE79-0F210048C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 was excluded in 1276/1276 patients!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PE was excluded in another 40/40</a:t>
            </a:r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84B19E44-9903-0142-9525-59029C13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4" y="5014538"/>
            <a:ext cx="3264976" cy="1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E8E7D3-0628-CA4F-AC09-5BFCBB2C11C9}"/>
              </a:ext>
            </a:extLst>
          </p:cNvPr>
          <p:cNvSpPr txBox="1">
            <a:spLocks/>
          </p:cNvSpPr>
          <p:nvPr/>
        </p:nvSpPr>
        <p:spPr>
          <a:xfrm>
            <a:off x="838200" y="33385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If Wells ”Medium Risk” AND d-dimer &lt;500 then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0736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D3C5-582D-AC40-857D-CEF0B05F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Resulting in….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DE62-040B-0946-BE6D-FF2860D91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17% Absolute reduction of chest imaging. </a:t>
            </a:r>
          </a:p>
          <a:p>
            <a:r>
              <a:rPr lang="en-US" dirty="0"/>
              <a:t>33% Relative reduction of Chest imaging. </a:t>
            </a:r>
          </a:p>
          <a:p>
            <a:endParaRPr lang="en-US" dirty="0"/>
          </a:p>
          <a:p>
            <a:r>
              <a:rPr lang="en-US" dirty="0"/>
              <a:t>No missed cases. </a:t>
            </a:r>
          </a:p>
          <a:p>
            <a:endParaRPr lang="en-US" dirty="0"/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A96F1400-849B-7E4C-A044-FCA9FEC3D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4" y="-17837"/>
            <a:ext cx="3264976" cy="1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239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8EE2-CC3D-294F-90FB-70855DF7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Other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C7793-AA29-C547-A8D6-499263BE4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YEARS study (Lancet 2017)</a:t>
            </a:r>
          </a:p>
          <a:p>
            <a:pPr lvl="1"/>
            <a:r>
              <a:rPr lang="en-US" dirty="0"/>
              <a:t>YEARS criteria + d-dimer safely excluded PE and had 14% decrease in CTPA use.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Study of Low risk WELLS for DVT and d-dimer &lt;1000: again safely excluded DVT. (Annals of Int Med 2013). </a:t>
            </a:r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59142F63-4BA8-C342-8547-91D67D681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4" y="-17837"/>
            <a:ext cx="3264976" cy="1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80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755D7-E4FB-8C48-AD4D-A88BCACB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dirty="0" err="1"/>
              <a:t>PeGGED</a:t>
            </a:r>
            <a:r>
              <a:rPr lang="en-US" dirty="0"/>
              <a:t> and YEARS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15B7A-48EB-C24B-B7ED-7576CC73C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PEGGED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3B2F5-5AD4-E648-A45B-C77488A4C2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Prospective enrollment</a:t>
            </a:r>
          </a:p>
          <a:p>
            <a:r>
              <a:rPr lang="en-US" dirty="0"/>
              <a:t>Large number patients</a:t>
            </a:r>
          </a:p>
          <a:p>
            <a:r>
              <a:rPr lang="en-US" dirty="0"/>
              <a:t>Stratified into risk cohorts</a:t>
            </a:r>
          </a:p>
          <a:p>
            <a:r>
              <a:rPr lang="en-US" dirty="0"/>
              <a:t>“low risk”-&gt; dimer threshold 1000</a:t>
            </a:r>
          </a:p>
          <a:p>
            <a:r>
              <a:rPr lang="en-US" dirty="0"/>
              <a:t>Clinically based end point at 3 months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750EF-BB4A-0A4A-B0E2-647C6A0E8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YEARS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E4620-6D4D-D344-87DD-9F4849EEF9E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Prospective enrollment</a:t>
            </a:r>
          </a:p>
          <a:p>
            <a:r>
              <a:rPr lang="en-US" dirty="0"/>
              <a:t>Large number of patients</a:t>
            </a:r>
          </a:p>
          <a:p>
            <a:r>
              <a:rPr lang="en-US" dirty="0"/>
              <a:t>Stratified into risk cohorts</a:t>
            </a:r>
          </a:p>
          <a:p>
            <a:r>
              <a:rPr lang="en-US" dirty="0"/>
              <a:t>“low risk”-&gt; dimer threshold 1000</a:t>
            </a:r>
          </a:p>
          <a:p>
            <a:r>
              <a:rPr lang="en-US" dirty="0"/>
              <a:t>Clinically based end point at 3 months</a:t>
            </a:r>
          </a:p>
        </p:txBody>
      </p:sp>
    </p:spTree>
    <p:extLst>
      <p:ext uri="{BB962C8B-B14F-4D97-AF65-F5344CB8AC3E}">
        <p14:creationId xmlns:p14="http://schemas.microsoft.com/office/powerpoint/2010/main" val="1399646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755D7-E4FB-8C48-AD4D-A88BCACB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dirty="0" err="1"/>
              <a:t>PeGGED</a:t>
            </a:r>
            <a:r>
              <a:rPr lang="en-US" dirty="0"/>
              <a:t> and YEARS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15B7A-48EB-C24B-B7ED-7576CC73C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PEGGED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3B2F5-5AD4-E648-A45B-C77488A4C2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Safely excluded PE in low risk group. Zero missed cases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750EF-BB4A-0A4A-B0E2-647C6A0E8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YEARS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E4620-6D4D-D344-87DD-9F4849EEF9E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Less than 1% of those not scanned had symptomatic VTE at three months. </a:t>
            </a:r>
          </a:p>
        </p:txBody>
      </p:sp>
    </p:spTree>
    <p:extLst>
      <p:ext uri="{BB962C8B-B14F-4D97-AF65-F5344CB8AC3E}">
        <p14:creationId xmlns:p14="http://schemas.microsoft.com/office/powerpoint/2010/main" val="2697484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93EC3-2DE4-C543-8656-94A7CD6A7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 Summary</a:t>
            </a:r>
          </a:p>
        </p:txBody>
      </p:sp>
      <p:pic>
        <p:nvPicPr>
          <p:cNvPr id="4" name="Picture 4" descr="Best 59+ Yoda Wallpaper on HipWallpaper | Yoda Wallpaper, Star ...">
            <a:extLst>
              <a:ext uri="{FF2B5EF4-FFF2-40B4-BE49-F238E27FC236}">
                <a16:creationId xmlns:a16="http://schemas.microsoft.com/office/drawing/2014/main" id="{EB546194-F9AE-7443-B153-33A00E4ECC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39" y="1445211"/>
            <a:ext cx="4921932" cy="277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070D4750-5455-2043-A4C6-933BE2B870A0}"/>
              </a:ext>
            </a:extLst>
          </p:cNvPr>
          <p:cNvSpPr/>
          <p:nvPr/>
        </p:nvSpPr>
        <p:spPr>
          <a:xfrm>
            <a:off x="0" y="4046324"/>
            <a:ext cx="6214820" cy="2779008"/>
          </a:xfrm>
          <a:prstGeom prst="teardrop">
            <a:avLst>
              <a:gd name="adj" fmla="val 159716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03694-91F5-3248-952D-B3A841415EF4}"/>
              </a:ext>
            </a:extLst>
          </p:cNvPr>
          <p:cNvSpPr txBox="1"/>
          <p:nvPr/>
        </p:nvSpPr>
        <p:spPr>
          <a:xfrm>
            <a:off x="1322105" y="4224219"/>
            <a:ext cx="51764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“Have “low risk” wells and d-dimer less than 1000 do you?”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“Ruled out PE you have…</a:t>
            </a:r>
            <a:r>
              <a:rPr lang="en-US" sz="2400" dirty="0" err="1"/>
              <a:t>hmmmmm</a:t>
            </a:r>
            <a:r>
              <a:rPr lang="en-US" sz="2400" dirty="0"/>
              <a:t>…</a:t>
            </a:r>
            <a:r>
              <a:rPr lang="en-US" sz="2400" dirty="0" err="1"/>
              <a:t>yesssssss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7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837589" y="9674444"/>
            <a:ext cx="10533653" cy="258532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 fov="7200000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de-DE"/>
            </a:defPPr>
            <a:lvl1pPr>
              <a:defRPr sz="7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de-DE" sz="5400" dirty="0">
                <a:solidFill>
                  <a:srgbClr val="FFC000"/>
                </a:solidFill>
              </a:rPr>
              <a:t>The ED Jedi </a:t>
            </a:r>
            <a:r>
              <a:rPr lang="de-DE" sz="5400" dirty="0" err="1">
                <a:solidFill>
                  <a:srgbClr val="FFC000"/>
                </a:solidFill>
              </a:rPr>
              <a:t>calmly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mentions</a:t>
            </a:r>
            <a:r>
              <a:rPr lang="de-DE" sz="5400" dirty="0">
                <a:solidFill>
                  <a:srgbClr val="FFC000"/>
                </a:solidFill>
              </a:rPr>
              <a:t> a </a:t>
            </a:r>
          </a:p>
          <a:p>
            <a:pPr algn="ctr"/>
            <a:r>
              <a:rPr lang="de-DE" sz="5400" dirty="0" err="1">
                <a:solidFill>
                  <a:srgbClr val="FFC000"/>
                </a:solidFill>
              </a:rPr>
              <a:t>Recent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paper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to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help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inform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de-DE" sz="5400" dirty="0">
                <a:solidFill>
                  <a:srgbClr val="FFC000"/>
                </a:solidFill>
              </a:rPr>
              <a:t>The </a:t>
            </a:r>
            <a:r>
              <a:rPr lang="de-DE" sz="5400" dirty="0" err="1">
                <a:solidFill>
                  <a:srgbClr val="FFC000"/>
                </a:solidFill>
              </a:rPr>
              <a:t>decision</a:t>
            </a:r>
            <a:endParaRPr lang="de-DE" sz="5400" dirty="0">
              <a:solidFill>
                <a:srgbClr val="FFC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09128" y="6449507"/>
            <a:ext cx="989291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 fov="7200000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de-DE"/>
            </a:defPPr>
            <a:lvl1pPr>
              <a:defRPr sz="7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de-DE" sz="5400" dirty="0">
                <a:solidFill>
                  <a:srgbClr val="FFC000"/>
                </a:solidFill>
              </a:rPr>
              <a:t>Episode X: </a:t>
            </a:r>
            <a:r>
              <a:rPr lang="de-DE" sz="5400" dirty="0" err="1">
                <a:solidFill>
                  <a:srgbClr val="FFC000"/>
                </a:solidFill>
              </a:rPr>
              <a:t>Attack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of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the</a:t>
            </a:r>
            <a:r>
              <a:rPr lang="de-DE" sz="5400" dirty="0">
                <a:solidFill>
                  <a:srgbClr val="FFC000"/>
                </a:solidFill>
              </a:rPr>
              <a:t>  </a:t>
            </a:r>
            <a:r>
              <a:rPr lang="de-DE" sz="5400" dirty="0" err="1">
                <a:solidFill>
                  <a:srgbClr val="FFC000"/>
                </a:solidFill>
              </a:rPr>
              <a:t>dreaded</a:t>
            </a:r>
            <a:r>
              <a:rPr lang="de-DE" sz="5400" dirty="0">
                <a:solidFill>
                  <a:srgbClr val="FFC000"/>
                </a:solidFill>
              </a:rPr>
              <a:t> dimer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26385" y="7617799"/>
            <a:ext cx="10358348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 fov="7200000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de-DE"/>
            </a:defPPr>
            <a:lvl1pPr>
              <a:defRPr sz="7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de-DE" sz="5400" dirty="0">
                <a:solidFill>
                  <a:srgbClr val="FFC000"/>
                </a:solidFill>
              </a:rPr>
              <a:t>A Young ED </a:t>
            </a:r>
            <a:r>
              <a:rPr lang="de-DE" sz="5400" dirty="0" err="1">
                <a:solidFill>
                  <a:srgbClr val="FFC000"/>
                </a:solidFill>
              </a:rPr>
              <a:t>padawan</a:t>
            </a:r>
            <a:r>
              <a:rPr lang="de-DE" sz="5400" dirty="0">
                <a:solidFill>
                  <a:srgbClr val="FFC000"/>
                </a:solidFill>
              </a:rPr>
              <a:t>  </a:t>
            </a:r>
            <a:r>
              <a:rPr lang="de-DE" sz="5400" dirty="0" err="1">
                <a:solidFill>
                  <a:srgbClr val="FFC000"/>
                </a:solidFill>
              </a:rPr>
              <a:t>asks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for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advice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about</a:t>
            </a:r>
            <a:r>
              <a:rPr lang="de-DE" sz="5400" dirty="0">
                <a:solidFill>
                  <a:srgbClr val="FFC000"/>
                </a:solidFill>
              </a:rPr>
              <a:t> a </a:t>
            </a:r>
            <a:r>
              <a:rPr lang="de-DE" sz="5400" dirty="0" err="1">
                <a:solidFill>
                  <a:srgbClr val="FFC000"/>
                </a:solidFill>
              </a:rPr>
              <a:t>patient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with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chest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pain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and</a:t>
            </a:r>
            <a:r>
              <a:rPr lang="de-DE" sz="5400" dirty="0">
                <a:solidFill>
                  <a:srgbClr val="FFC000"/>
                </a:solidFill>
              </a:rPr>
              <a:t> SOB (</a:t>
            </a:r>
            <a:r>
              <a:rPr lang="de-DE" sz="5400" dirty="0" err="1">
                <a:solidFill>
                  <a:srgbClr val="FFC000"/>
                </a:solidFill>
              </a:rPr>
              <a:t>eye</a:t>
            </a:r>
            <a:r>
              <a:rPr lang="de-DE" sz="5400" dirty="0">
                <a:solidFill>
                  <a:srgbClr val="FFC000"/>
                </a:solidFill>
              </a:rPr>
              <a:t> roll)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109721" y="8965091"/>
            <a:ext cx="12316128" cy="258532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 fov="7200000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de-DE"/>
            </a:defPPr>
            <a:lvl1pPr>
              <a:defRPr sz="7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de-DE" sz="5400" dirty="0">
                <a:solidFill>
                  <a:srgbClr val="FFC000"/>
                </a:solidFill>
              </a:rPr>
              <a:t>The Jedi Master </a:t>
            </a:r>
            <a:r>
              <a:rPr lang="de-DE" sz="5400" dirty="0" err="1">
                <a:solidFill>
                  <a:srgbClr val="FFC000"/>
                </a:solidFill>
              </a:rPr>
              <a:t>is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confident</a:t>
            </a:r>
            <a:r>
              <a:rPr lang="de-DE" sz="5400" dirty="0">
                <a:solidFill>
                  <a:srgbClr val="FFC000"/>
                </a:solidFill>
              </a:rPr>
              <a:t> in </a:t>
            </a:r>
            <a:r>
              <a:rPr lang="de-DE" sz="5400" dirty="0" err="1">
                <a:solidFill>
                  <a:srgbClr val="FFC000"/>
                </a:solidFill>
              </a:rPr>
              <a:t>the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de-DE" sz="5400" dirty="0" err="1">
                <a:solidFill>
                  <a:srgbClr val="FFC000"/>
                </a:solidFill>
              </a:rPr>
              <a:t>Ways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of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the</a:t>
            </a:r>
            <a:r>
              <a:rPr lang="de-DE" sz="5400" dirty="0">
                <a:solidFill>
                  <a:srgbClr val="FFC000"/>
                </a:solidFill>
              </a:rPr>
              <a:t> WELLS </a:t>
            </a:r>
            <a:r>
              <a:rPr lang="de-DE" sz="5400" dirty="0" err="1">
                <a:solidFill>
                  <a:srgbClr val="FFC000"/>
                </a:solidFill>
              </a:rPr>
              <a:t>and</a:t>
            </a:r>
            <a:r>
              <a:rPr lang="de-DE" sz="5400" dirty="0">
                <a:solidFill>
                  <a:srgbClr val="FFC000"/>
                </a:solidFill>
              </a:rPr>
              <a:t> PERC Score</a:t>
            </a:r>
          </a:p>
          <a:p>
            <a:pPr algn="ctr"/>
            <a:endParaRPr lang="de-DE" sz="5400" dirty="0">
              <a:solidFill>
                <a:srgbClr val="FFC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51846" y="7026232"/>
            <a:ext cx="9892914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 fov="7200000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de-DE"/>
            </a:defPPr>
            <a:lvl1pPr>
              <a:defRPr sz="7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de-DE" sz="5400" dirty="0">
                <a:solidFill>
                  <a:srgbClr val="FFC000"/>
                </a:solidFill>
              </a:rPr>
              <a:t>As General </a:t>
            </a:r>
            <a:r>
              <a:rPr lang="de-DE" sz="5400" dirty="0" err="1">
                <a:solidFill>
                  <a:srgbClr val="FFC000"/>
                </a:solidFill>
              </a:rPr>
              <a:t>Landman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chases</a:t>
            </a:r>
            <a:endParaRPr lang="de-DE" sz="5400" dirty="0">
              <a:solidFill>
                <a:srgbClr val="FFC000"/>
              </a:solidFill>
            </a:endParaRPr>
          </a:p>
          <a:p>
            <a:pPr algn="ctr"/>
            <a:r>
              <a:rPr lang="de-DE" sz="5400" dirty="0">
                <a:solidFill>
                  <a:srgbClr val="FFC000"/>
                </a:solidFill>
              </a:rPr>
              <a:t>COVID -19 </a:t>
            </a:r>
            <a:r>
              <a:rPr lang="de-DE" sz="5400" dirty="0" err="1">
                <a:solidFill>
                  <a:srgbClr val="FFC000"/>
                </a:solidFill>
              </a:rPr>
              <a:t>Across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the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Galaxy</a:t>
            </a:r>
            <a:r>
              <a:rPr lang="de-DE" sz="5400" dirty="0">
                <a:solidFill>
                  <a:srgbClr val="FFC000"/>
                </a:solidFill>
              </a:rPr>
              <a:t>, </a:t>
            </a:r>
            <a:r>
              <a:rPr lang="de-DE" sz="5400" dirty="0" err="1">
                <a:solidFill>
                  <a:srgbClr val="FFC000"/>
                </a:solidFill>
              </a:rPr>
              <a:t>the</a:t>
            </a:r>
            <a:r>
              <a:rPr lang="de-DE" sz="5400" dirty="0">
                <a:solidFill>
                  <a:srgbClr val="FFC000"/>
                </a:solidFill>
              </a:rPr>
              <a:t> ED Jedi Council </a:t>
            </a:r>
            <a:r>
              <a:rPr lang="de-DE" sz="5400" dirty="0" err="1">
                <a:solidFill>
                  <a:srgbClr val="FFC000"/>
                </a:solidFill>
              </a:rPr>
              <a:t>is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busy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taking</a:t>
            </a:r>
            <a:r>
              <a:rPr lang="de-DE" sz="5400" dirty="0">
                <a:solidFill>
                  <a:srgbClr val="FFC000"/>
                </a:solidFill>
              </a:rPr>
              <a:t> care </a:t>
            </a:r>
            <a:r>
              <a:rPr lang="de-DE" sz="5400" dirty="0" err="1">
                <a:solidFill>
                  <a:srgbClr val="FFC000"/>
                </a:solidFill>
              </a:rPr>
              <a:t>of</a:t>
            </a:r>
            <a:r>
              <a:rPr lang="de-DE" sz="5400" dirty="0">
                <a:solidFill>
                  <a:srgbClr val="FFC000"/>
                </a:solidFill>
              </a:rPr>
              <a:t> BAU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-314234" y="8369932"/>
            <a:ext cx="12726561" cy="424731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 fov="7200000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de-DE"/>
            </a:defPPr>
            <a:lvl1pPr>
              <a:defRPr sz="7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de-DE" sz="5400" dirty="0">
                <a:solidFill>
                  <a:srgbClr val="FFC000"/>
                </a:solidFill>
              </a:rPr>
              <a:t>The </a:t>
            </a:r>
            <a:r>
              <a:rPr lang="de-DE" sz="5400" dirty="0" err="1">
                <a:solidFill>
                  <a:srgbClr val="FFC000"/>
                </a:solidFill>
              </a:rPr>
              <a:t>force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is</a:t>
            </a:r>
            <a:r>
              <a:rPr lang="de-DE" sz="5400" dirty="0">
                <a:solidFill>
                  <a:srgbClr val="FFC000"/>
                </a:solidFill>
              </a:rPr>
              <a:t> not </a:t>
            </a:r>
            <a:r>
              <a:rPr lang="de-DE" sz="5400" dirty="0" err="1">
                <a:solidFill>
                  <a:srgbClr val="FFC000"/>
                </a:solidFill>
              </a:rPr>
              <a:t>very</a:t>
            </a:r>
            <a:r>
              <a:rPr lang="de-DE" sz="5400" dirty="0">
                <a:solidFill>
                  <a:srgbClr val="FFC000"/>
                </a:solidFill>
              </a:rPr>
              <a:t> strong in </a:t>
            </a:r>
            <a:r>
              <a:rPr lang="de-DE" sz="5400" dirty="0" err="1">
                <a:solidFill>
                  <a:srgbClr val="FFC000"/>
                </a:solidFill>
              </a:rPr>
              <a:t>this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de-DE" sz="5400" dirty="0">
                <a:solidFill>
                  <a:srgbClr val="FFC000"/>
                </a:solidFill>
              </a:rPr>
              <a:t>Case, </a:t>
            </a:r>
            <a:r>
              <a:rPr lang="de-DE" sz="5400" dirty="0" err="1">
                <a:solidFill>
                  <a:srgbClr val="FFC000"/>
                </a:solidFill>
              </a:rPr>
              <a:t>and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she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may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yet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have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to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use</a:t>
            </a:r>
            <a:endParaRPr lang="de-DE" sz="5400" dirty="0">
              <a:solidFill>
                <a:srgbClr val="FFC000"/>
              </a:solidFill>
            </a:endParaRPr>
          </a:p>
          <a:p>
            <a:pPr algn="ctr"/>
            <a:r>
              <a:rPr lang="de-DE" sz="5400" dirty="0" err="1">
                <a:solidFill>
                  <a:srgbClr val="FFC000"/>
                </a:solidFill>
              </a:rPr>
              <a:t>Recent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medical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literature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to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help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de-DE" sz="5400" dirty="0" err="1">
                <a:solidFill>
                  <a:srgbClr val="FFC000"/>
                </a:solidFill>
              </a:rPr>
              <a:t>Inform</a:t>
            </a:r>
            <a:r>
              <a:rPr lang="de-DE" sz="5400" dirty="0">
                <a:solidFill>
                  <a:srgbClr val="FFC000"/>
                </a:solidFill>
              </a:rPr>
              <a:t> her </a:t>
            </a:r>
            <a:r>
              <a:rPr lang="de-DE" sz="5400" dirty="0" err="1">
                <a:solidFill>
                  <a:srgbClr val="FFC000"/>
                </a:solidFill>
              </a:rPr>
              <a:t>decision</a:t>
            </a:r>
            <a:r>
              <a:rPr lang="de-DE" sz="5400" dirty="0">
                <a:solidFill>
                  <a:srgbClr val="FFC000"/>
                </a:solidFill>
              </a:rPr>
              <a:t>. </a:t>
            </a:r>
            <a:r>
              <a:rPr lang="de-DE" sz="5400" dirty="0" err="1">
                <a:solidFill>
                  <a:srgbClr val="FFC000"/>
                </a:solidFill>
              </a:rPr>
              <a:t>Should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she</a:t>
            </a:r>
            <a:r>
              <a:rPr lang="de-DE" sz="5400" dirty="0">
                <a:solidFill>
                  <a:srgbClr val="FFC000"/>
                </a:solidFill>
              </a:rPr>
              <a:t> send </a:t>
            </a:r>
          </a:p>
          <a:p>
            <a:pPr algn="ctr"/>
            <a:r>
              <a:rPr lang="de-DE" sz="5400" dirty="0">
                <a:solidFill>
                  <a:srgbClr val="FFC000"/>
                </a:solidFill>
              </a:rPr>
              <a:t>The d-dimer </a:t>
            </a:r>
            <a:r>
              <a:rPr lang="de-DE" sz="5400" dirty="0" err="1">
                <a:solidFill>
                  <a:srgbClr val="FFC000"/>
                </a:solidFill>
              </a:rPr>
              <a:t>or</a:t>
            </a:r>
            <a:r>
              <a:rPr lang="de-DE" sz="5400" dirty="0">
                <a:solidFill>
                  <a:srgbClr val="FFC000"/>
                </a:solidFill>
              </a:rPr>
              <a:t> not????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00916" y="10298423"/>
            <a:ext cx="10110460" cy="258532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 fov="7200000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de-DE"/>
            </a:defPPr>
            <a:lvl1pPr>
              <a:defRPr sz="7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de-DE" sz="5400" dirty="0">
                <a:solidFill>
                  <a:srgbClr val="FFC000"/>
                </a:solidFill>
              </a:rPr>
              <a:t>‘</a:t>
            </a:r>
            <a:r>
              <a:rPr lang="de-DE" sz="5400" dirty="0" err="1">
                <a:solidFill>
                  <a:srgbClr val="FFC000"/>
                </a:solidFill>
              </a:rPr>
              <a:t>Use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the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force</a:t>
            </a:r>
            <a:r>
              <a:rPr lang="de-DE" sz="5400" dirty="0">
                <a:solidFill>
                  <a:srgbClr val="FFC000"/>
                </a:solidFill>
              </a:rPr>
              <a:t>…</a:t>
            </a:r>
            <a:r>
              <a:rPr lang="de-DE" sz="5400" dirty="0" err="1">
                <a:solidFill>
                  <a:srgbClr val="FFC000"/>
                </a:solidFill>
              </a:rPr>
              <a:t>and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be</a:t>
            </a:r>
            <a:r>
              <a:rPr lang="de-DE" sz="5400" dirty="0">
                <a:solidFill>
                  <a:srgbClr val="FFC000"/>
                </a:solidFill>
              </a:rPr>
              <a:t> at </a:t>
            </a:r>
            <a:r>
              <a:rPr lang="de-DE" sz="5400" dirty="0" err="1">
                <a:solidFill>
                  <a:srgbClr val="FFC000"/>
                </a:solidFill>
              </a:rPr>
              <a:t>one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de-DE" sz="5400" dirty="0" err="1">
                <a:solidFill>
                  <a:srgbClr val="FFC000"/>
                </a:solidFill>
              </a:rPr>
              <a:t>With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the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ways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of</a:t>
            </a:r>
            <a:r>
              <a:rPr lang="de-DE" sz="5400" dirty="0">
                <a:solidFill>
                  <a:srgbClr val="FFC000"/>
                </a:solidFill>
              </a:rPr>
              <a:t> </a:t>
            </a:r>
            <a:r>
              <a:rPr lang="de-DE" sz="5400" dirty="0" err="1">
                <a:solidFill>
                  <a:srgbClr val="FFC000"/>
                </a:solidFill>
              </a:rPr>
              <a:t>the</a:t>
            </a:r>
            <a:r>
              <a:rPr lang="de-DE" sz="5400" dirty="0">
                <a:solidFill>
                  <a:srgbClr val="FFC000"/>
                </a:solidFill>
              </a:rPr>
              <a:t> d-dimer!‘</a:t>
            </a:r>
          </a:p>
          <a:p>
            <a:pPr algn="ctr"/>
            <a:endParaRPr lang="de-DE" sz="5400" dirty="0">
              <a:solidFill>
                <a:srgbClr val="FFC000"/>
              </a:solidFill>
            </a:endParaRPr>
          </a:p>
        </p:txBody>
      </p:sp>
      <p:pic>
        <p:nvPicPr>
          <p:cNvPr id="10" name="01 Star Wars (Theme).m4a" descr="01 Star Wars (Theme).m4a">
            <a:hlinkClick r:id="" action="ppaction://media"/>
            <a:extLst>
              <a:ext uri="{FF2B5EF4-FFF2-40B4-BE49-F238E27FC236}">
                <a16:creationId xmlns:a16="http://schemas.microsoft.com/office/drawing/2014/main" id="{0F2F0B6C-752A-6F48-A14B-DCC896DC1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6620" y="57471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3.88889E-6 -0.5731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0082 -0.77361 " pathEditMode="relative" rAng="0" ptsTypes="AA">
                                      <p:cBhvr>
                                        <p:cTn id="17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0104 -0.79931 " pathEditMode="relative" rAng="0" ptsTypes="AA">
                                      <p:cBhvr>
                                        <p:cTn id="2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00313 -0.96944 " pathEditMode="relative" rAng="0" ptsTypes="AA">
                                      <p:cBhvr>
                                        <p:cTn id="39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4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2107 L 0.00521 -0.9956 " pathEditMode="relative" rAng="0" ptsTypes="AA">
                                      <p:cBhvr>
                                        <p:cTn id="5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5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672 L -0.00087 -1.09907 " pathEditMode="relative" rAng="0" ptsTypes="AA">
                                      <p:cBhvr>
                                        <p:cTn id="6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5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4028 L 0.01237 -1.1294 " pathEditMode="relative" rAng="0" ptsTypes="AA">
                                      <p:cBhvr>
                                        <p:cTn id="7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5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403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40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E4EA-32D1-0648-8078-A6CDDBAD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….What this talk is and is not…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BF9F0-E835-0645-8051-CDE74E71A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20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30986-5740-744B-8FC4-F52ADD72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anking Han Solo's best one-liners from A New Hope to Solo: A Star ...">
            <a:extLst>
              <a:ext uri="{FF2B5EF4-FFF2-40B4-BE49-F238E27FC236}">
                <a16:creationId xmlns:a16="http://schemas.microsoft.com/office/drawing/2014/main" id="{E8D0F4D3-4FE3-9243-8D0F-BF0A599FB0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106" y="0"/>
            <a:ext cx="13157106" cy="74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8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82FF7-6A30-7E4D-BA5B-51DBA8229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Han Solo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8D551-0E2C-F647-951C-57DD882DD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750"/>
            <a:ext cx="4873762" cy="360045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Straight forward, no-frills.  </a:t>
            </a:r>
          </a:p>
          <a:p>
            <a:r>
              <a:rPr lang="en-US" dirty="0"/>
              <a:t>A bit of a gamble</a:t>
            </a:r>
          </a:p>
          <a:p>
            <a:pPr lvl="1"/>
            <a:r>
              <a:rPr lang="en-US" dirty="0"/>
              <a:t>“NEVER TELL ME THE ODDS”</a:t>
            </a:r>
          </a:p>
          <a:p>
            <a:endParaRPr lang="en-US" dirty="0"/>
          </a:p>
          <a:p>
            <a:r>
              <a:rPr lang="en-US" dirty="0"/>
              <a:t>approach has collateral damage</a:t>
            </a:r>
          </a:p>
        </p:txBody>
      </p:sp>
      <p:pic>
        <p:nvPicPr>
          <p:cNvPr id="2050" name="Picture 2" descr="Han Solo Star Wars blaster sells for $550K at auction - CNET">
            <a:extLst>
              <a:ext uri="{FF2B5EF4-FFF2-40B4-BE49-F238E27FC236}">
                <a16:creationId xmlns:a16="http://schemas.microsoft.com/office/drawing/2014/main" id="{738419DD-3DAF-8143-8C26-FC23E270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29" y="2535074"/>
            <a:ext cx="4594071" cy="390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7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AE14-AC18-414A-BEF8-FF86ADAC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Han Solo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521DE-8E4B-8949-BC96-36A860DBA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 I have a patient with chest pain and SOB, I don’t know what is going on……I’m </a:t>
            </a:r>
            <a:r>
              <a:rPr lang="en-US" dirty="0" err="1"/>
              <a:t>gonna</a:t>
            </a:r>
            <a:r>
              <a:rPr lang="en-US" dirty="0"/>
              <a:t> send the d-dimer and hope for the best. What have I got to lose?”</a:t>
            </a:r>
          </a:p>
        </p:txBody>
      </p:sp>
      <p:pic>
        <p:nvPicPr>
          <p:cNvPr id="4" name="Picture 2" descr="Han Solo Star Wars blaster sells for $550K at auction - CNET">
            <a:extLst>
              <a:ext uri="{FF2B5EF4-FFF2-40B4-BE49-F238E27FC236}">
                <a16:creationId xmlns:a16="http://schemas.microsoft.com/office/drawing/2014/main" id="{E1C72FDC-78D7-E04F-A32A-F9011103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792" y="0"/>
            <a:ext cx="2786208" cy="23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627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4281</TotalTime>
  <Words>872</Words>
  <Application>Microsoft Macintosh PowerPoint</Application>
  <PresentationFormat>Widescreen</PresentationFormat>
  <Paragraphs>142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….What this talk is and is not…</vt:lpstr>
      <vt:lpstr>PowerPoint Presentation</vt:lpstr>
      <vt:lpstr>The Han Solo approach</vt:lpstr>
      <vt:lpstr>The Han Solo approach</vt:lpstr>
      <vt:lpstr>And the d-dimer is???????</vt:lpstr>
      <vt:lpstr>PowerPoint Presentation</vt:lpstr>
      <vt:lpstr>PowerPoint Presentation</vt:lpstr>
      <vt:lpstr>The C-3PO approach</vt:lpstr>
      <vt:lpstr>PowerPoint Presentation</vt:lpstr>
      <vt:lpstr>The C3-PO approach</vt:lpstr>
      <vt:lpstr>And the d-dimer is???????</vt:lpstr>
      <vt:lpstr>The C-3PO approach</vt:lpstr>
      <vt:lpstr>PowerPoint Presentation</vt:lpstr>
      <vt:lpstr>PowerPoint Presentation</vt:lpstr>
      <vt:lpstr>The Yoda approach</vt:lpstr>
      <vt:lpstr>PowerPoint Presentation</vt:lpstr>
      <vt:lpstr>What did this study do?</vt:lpstr>
      <vt:lpstr>Exclusions</vt:lpstr>
      <vt:lpstr>Brief Methodology</vt:lpstr>
      <vt:lpstr>90 day Follow up</vt:lpstr>
      <vt:lpstr>Results.</vt:lpstr>
      <vt:lpstr>PowerPoint Presentation</vt:lpstr>
      <vt:lpstr>PowerPoint Presentation</vt:lpstr>
      <vt:lpstr>PowerPoint Presentation</vt:lpstr>
      <vt:lpstr>If Wells ”Low Risk” AND d-dimer &lt;1000 then </vt:lpstr>
      <vt:lpstr>Resulting in….</vt:lpstr>
      <vt:lpstr>Other Studies</vt:lpstr>
      <vt:lpstr>The PeGGED and YEARS studies</vt:lpstr>
      <vt:lpstr>The PeGGED and YEARS studies</vt:lpstr>
      <vt:lpstr>In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D-Dimer in the workup of PE</dc:title>
  <dc:creator>nick grant</dc:creator>
  <cp:lastModifiedBy>nick grant</cp:lastModifiedBy>
  <cp:revision>57</cp:revision>
  <dcterms:created xsi:type="dcterms:W3CDTF">2020-06-01T04:55:06Z</dcterms:created>
  <dcterms:modified xsi:type="dcterms:W3CDTF">2020-06-23T00:51:53Z</dcterms:modified>
</cp:coreProperties>
</file>